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9"/>
  </p:notesMasterIdLst>
  <p:handoutMasterIdLst>
    <p:handoutMasterId r:id="rId50"/>
  </p:handoutMasterIdLst>
  <p:sldIdLst>
    <p:sldId id="327" r:id="rId5"/>
    <p:sldId id="330" r:id="rId6"/>
    <p:sldId id="332" r:id="rId7"/>
    <p:sldId id="298" r:id="rId8"/>
    <p:sldId id="262" r:id="rId9"/>
    <p:sldId id="263" r:id="rId10"/>
    <p:sldId id="334" r:id="rId11"/>
    <p:sldId id="299" r:id="rId12"/>
    <p:sldId id="264" r:id="rId13"/>
    <p:sldId id="266" r:id="rId14"/>
    <p:sldId id="333" r:id="rId15"/>
    <p:sldId id="265" r:id="rId16"/>
    <p:sldId id="276" r:id="rId17"/>
    <p:sldId id="303" r:id="rId18"/>
    <p:sldId id="284" r:id="rId19"/>
    <p:sldId id="269" r:id="rId20"/>
    <p:sldId id="304" r:id="rId21"/>
    <p:sldId id="305" r:id="rId22"/>
    <p:sldId id="307" r:id="rId23"/>
    <p:sldId id="306" r:id="rId24"/>
    <p:sldId id="308" r:id="rId25"/>
    <p:sldId id="270" r:id="rId26"/>
    <p:sldId id="309" r:id="rId27"/>
    <p:sldId id="310" r:id="rId28"/>
    <p:sldId id="311" r:id="rId29"/>
    <p:sldId id="312" r:id="rId30"/>
    <p:sldId id="314" r:id="rId31"/>
    <p:sldId id="313" r:id="rId32"/>
    <p:sldId id="315" r:id="rId33"/>
    <p:sldId id="316" r:id="rId34"/>
    <p:sldId id="317" r:id="rId35"/>
    <p:sldId id="294" r:id="rId36"/>
    <p:sldId id="296" r:id="rId37"/>
    <p:sldId id="318" r:id="rId38"/>
    <p:sldId id="319" r:id="rId39"/>
    <p:sldId id="321" r:id="rId40"/>
    <p:sldId id="322" r:id="rId41"/>
    <p:sldId id="323" r:id="rId42"/>
    <p:sldId id="324" r:id="rId43"/>
    <p:sldId id="288" r:id="rId44"/>
    <p:sldId id="289" r:id="rId45"/>
    <p:sldId id="320" r:id="rId46"/>
    <p:sldId id="275" r:id="rId47"/>
    <p:sldId id="329" r:id="rId4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2" autoAdjust="0"/>
    <p:restoredTop sz="85174"/>
  </p:normalViewPr>
  <p:slideViewPr>
    <p:cSldViewPr snapToGrid="0" snapToObjects="1">
      <p:cViewPr varScale="1">
        <p:scale>
          <a:sx n="90" d="100"/>
          <a:sy n="90" d="100"/>
        </p:scale>
        <p:origin x="156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26-Aug-23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26-Aug-23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98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30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50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53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26-Aug-23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26-Aug-23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26-Aug-23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26-Aug-23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26-Aug-23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26-Aug-23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26-Aug-23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26-Aug-23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26-Aug-23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26-Aug-23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Joana Ceci</a:t>
            </a:r>
          </a:p>
          <a:p>
            <a:r>
              <a:rPr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26-08-2023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5C942B40-3B44-51B2-E09D-BAFB5C489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510" y="1403837"/>
            <a:ext cx="7889359" cy="1949239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BDF468EE-EE9B-3B1F-75FF-A26973310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41" y="1303564"/>
            <a:ext cx="3212809" cy="2375302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7BEBB21-6089-580A-3B20-F53C5A62A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920" y="3639458"/>
            <a:ext cx="3783275" cy="22535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08146C-3669-CBDE-194D-E280EEF620D8}"/>
              </a:ext>
            </a:extLst>
          </p:cNvPr>
          <p:cNvSpPr txBox="1"/>
          <p:nvPr/>
        </p:nvSpPr>
        <p:spPr>
          <a:xfrm>
            <a:off x="734028" y="6226392"/>
            <a:ext cx="9922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948CB"/>
                </a:solidFill>
              </a:rPr>
              <a:t>https://github.com/J-CECI/FINAL.md/blob/main/WEEK%202%20-EDA%20VISUALIZATION.ipynb</a:t>
            </a:r>
            <a:endParaRPr lang="el-GR" dirty="0">
              <a:solidFill>
                <a:srgbClr val="0948CB"/>
              </a:solidFill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961D72DB-841F-8A66-25DE-C6CA5E137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999" y="3834582"/>
            <a:ext cx="3221536" cy="219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DE26D009-A60F-A4A3-D6D9-FEA503D514E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67499" y="1434084"/>
            <a:ext cx="3500734" cy="264881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B7FCC5E8-F136-1B5A-E9CD-C2BB894B2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179" y="1508512"/>
            <a:ext cx="3955022" cy="2648818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AF2DDB3E-28B6-EE49-92EE-4E33053B9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749" y="1508512"/>
            <a:ext cx="3935245" cy="26488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230BA7-AF17-1A2A-A403-781AEE1129BA}"/>
              </a:ext>
            </a:extLst>
          </p:cNvPr>
          <p:cNvSpPr txBox="1"/>
          <p:nvPr/>
        </p:nvSpPr>
        <p:spPr>
          <a:xfrm>
            <a:off x="454541" y="5423916"/>
            <a:ext cx="9922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948CB"/>
                </a:solidFill>
              </a:rPr>
              <a:t>https://github.com/J-CECI/FINAL.md/blob/main/WEEK%202%20-EDA%20VISUALIZATION.ipynb</a:t>
            </a:r>
            <a:endParaRPr lang="el-GR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70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30793"/>
            <a:ext cx="9745589" cy="462712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1700" b="1" i="0" dirty="0">
                <a:effectLst/>
                <a:latin typeface="-apple-system"/>
              </a:rPr>
              <a:t>Display the names of the unique launch sites in the space mission</a:t>
            </a:r>
          </a:p>
          <a:p>
            <a:r>
              <a:rPr lang="en-US" sz="1700" b="1" i="0" dirty="0">
                <a:effectLst/>
                <a:latin typeface="-apple-system"/>
              </a:rPr>
              <a:t>Display 5 records where launch sites begin with the string 'CCA’</a:t>
            </a:r>
          </a:p>
          <a:p>
            <a:r>
              <a:rPr lang="en-US" sz="1700" b="1" i="0" dirty="0">
                <a:effectLst/>
                <a:latin typeface="-apple-system"/>
              </a:rPr>
              <a:t>Display the total payload mass carried by boosters launched by NASA (CRS)</a:t>
            </a:r>
          </a:p>
          <a:p>
            <a:pPr algn="l" fontAlgn="base"/>
            <a:r>
              <a:rPr lang="en-US" sz="1700" b="1" i="0" dirty="0">
                <a:effectLst/>
                <a:latin typeface="-apple-system"/>
              </a:rPr>
              <a:t>Display average payload mass carried by booster version F9 v1.1</a:t>
            </a:r>
          </a:p>
          <a:p>
            <a:pPr fontAlgn="base"/>
            <a:r>
              <a:rPr lang="en-US" sz="1700" b="1" i="0" dirty="0">
                <a:effectLst/>
                <a:latin typeface="-apple-system"/>
              </a:rPr>
              <a:t>List the date when the first </a:t>
            </a:r>
            <a:r>
              <a:rPr lang="en-US" sz="1700" b="1" i="0" dirty="0" err="1">
                <a:effectLst/>
                <a:latin typeface="-apple-system"/>
              </a:rPr>
              <a:t>succesful</a:t>
            </a:r>
            <a:r>
              <a:rPr lang="en-US" sz="1700" b="1" i="0" dirty="0">
                <a:effectLst/>
                <a:latin typeface="-apple-system"/>
              </a:rPr>
              <a:t> landing outcome in ground pad was </a:t>
            </a:r>
            <a:r>
              <a:rPr lang="en-US" sz="1700" b="1" i="0" dirty="0" err="1">
                <a:effectLst/>
                <a:latin typeface="-apple-system"/>
              </a:rPr>
              <a:t>acheived</a:t>
            </a:r>
            <a:r>
              <a:rPr lang="en-US" sz="1700" b="1" i="0" dirty="0">
                <a:effectLst/>
                <a:latin typeface="-apple-system"/>
              </a:rPr>
              <a:t>.</a:t>
            </a:r>
          </a:p>
          <a:p>
            <a:pPr fontAlgn="base"/>
            <a:r>
              <a:rPr lang="en-US" sz="1700" b="1" i="0" dirty="0">
                <a:effectLst/>
                <a:latin typeface="-apple-system"/>
              </a:rPr>
              <a:t>List the names of the boosters which have success in drone ship and have payload mass greater than 4000 but less than 6000</a:t>
            </a:r>
          </a:p>
          <a:p>
            <a:pPr fontAlgn="base"/>
            <a:r>
              <a:rPr lang="en-US" sz="1700" b="1" i="0" dirty="0">
                <a:effectLst/>
                <a:latin typeface="-apple-system"/>
              </a:rPr>
              <a:t>List the total number of successful and failure mission outcomes</a:t>
            </a:r>
          </a:p>
          <a:p>
            <a:pPr fontAlgn="base"/>
            <a:r>
              <a:rPr lang="en-US" sz="1700" b="1" i="0" dirty="0">
                <a:effectLst/>
                <a:latin typeface="-apple-system"/>
              </a:rPr>
              <a:t>List the names of the </a:t>
            </a:r>
            <a:r>
              <a:rPr lang="en-US" sz="1700" b="1" i="0" dirty="0" err="1">
                <a:effectLst/>
                <a:latin typeface="-apple-system"/>
              </a:rPr>
              <a:t>booster_versions</a:t>
            </a:r>
            <a:r>
              <a:rPr lang="en-US" sz="1700" b="1" i="0" dirty="0">
                <a:effectLst/>
                <a:latin typeface="-apple-system"/>
              </a:rPr>
              <a:t> which have carried the maximum payload mass. Use a subquery</a:t>
            </a:r>
          </a:p>
          <a:p>
            <a:pPr fontAlgn="base"/>
            <a:r>
              <a:rPr lang="en-US" sz="1700" b="1" i="0" dirty="0">
                <a:effectLst/>
                <a:latin typeface="-apple-system"/>
              </a:rPr>
              <a:t>​List the records which will display the month names, failure </a:t>
            </a:r>
            <a:r>
              <a:rPr lang="en-US" sz="1700" b="1" i="0" dirty="0" err="1">
                <a:effectLst/>
                <a:latin typeface="-apple-system"/>
              </a:rPr>
              <a:t>landing_outcomes</a:t>
            </a:r>
            <a:r>
              <a:rPr lang="en-US" sz="1700" b="1" i="0" dirty="0">
                <a:effectLst/>
                <a:latin typeface="-apple-system"/>
              </a:rPr>
              <a:t> in drone ship ,booster versions, </a:t>
            </a:r>
            <a:r>
              <a:rPr lang="en-US" sz="1700" b="1" i="0" dirty="0" err="1">
                <a:effectLst/>
                <a:latin typeface="-apple-system"/>
              </a:rPr>
              <a:t>launch_site</a:t>
            </a:r>
            <a:r>
              <a:rPr lang="en-US" sz="1700" b="1" i="0" dirty="0">
                <a:effectLst/>
                <a:latin typeface="-apple-system"/>
              </a:rPr>
              <a:t> for the months in year 2015</a:t>
            </a:r>
          </a:p>
          <a:p>
            <a:pPr fontAlgn="base"/>
            <a:r>
              <a:rPr lang="en-US" sz="1700" b="1" i="0" dirty="0">
                <a:effectLst/>
                <a:latin typeface="-apple-system"/>
              </a:rPr>
              <a:t>Rank the count of landing outcomes (such as Failure (drone ship) or Success (ground pad)) between the date 2010-06-04 and 2017-03-20, in descending order.</a:t>
            </a:r>
          </a:p>
          <a:p>
            <a:pPr marL="0" indent="0" fontAlgn="base">
              <a:buNone/>
            </a:pPr>
            <a:r>
              <a:rPr lang="en-US" sz="1700" b="1" i="0" dirty="0">
                <a:solidFill>
                  <a:srgbClr val="0948CB"/>
                </a:solidFill>
                <a:effectLst/>
                <a:latin typeface="-apple-system"/>
              </a:rPr>
              <a:t>https://github.com/J-CECI/FINAL.md/blob/main/WEEK%202%20SQL.ipynb</a:t>
            </a:r>
          </a:p>
          <a:p>
            <a:pPr algn="l" fontAlgn="base"/>
            <a:endParaRPr lang="en-US" b="1" i="0" dirty="0">
              <a:effectLst/>
              <a:latin typeface="-apple-system"/>
            </a:endParaRPr>
          </a:p>
          <a:p>
            <a:endParaRPr lang="en-US" b="1" i="0" dirty="0">
              <a:effectLst/>
              <a:latin typeface="-apple-system"/>
            </a:endParaRPr>
          </a:p>
          <a:p>
            <a:endParaRPr lang="en-US" b="1" i="0" dirty="0">
              <a:effectLst/>
              <a:latin typeface="-apple-system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9EB1F4A-8E0E-F32E-7AED-1FDEA648A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6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sz="1000" b="0" i="0" u="none" strike="noStrike" cap="none" normalizeH="0" baseline="0">
                <a:ln>
                  <a:noFill/>
                </a:ln>
                <a:solidFill>
                  <a:srgbClr val="161616"/>
                </a:solidFill>
                <a:effectLst/>
                <a:latin typeface="inherit"/>
              </a:rPr>
              <a:t>​</a:t>
            </a:r>
            <a:endParaRPr kumimoji="0" lang="el-GR" altLang="el-G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5304348"/>
            <a:ext cx="10515600" cy="9220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948CB"/>
                </a:solidFill>
              </a:rPr>
              <a:t>https://github.com/J-CECI/FINAL.md/blob/main/WEEK%203%20LAUNCH%20SITES.ipynb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8950C46A-EBC9-D426-B453-B46CCC7B2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66711"/>
            <a:ext cx="7749600" cy="330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78849CE1-5FE8-FF88-416B-4EA0F8CD8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3" y="1431816"/>
            <a:ext cx="5503199" cy="1906352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2582CB93-17DB-D1E6-04B6-5B0701D23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701" y="1370546"/>
            <a:ext cx="5259191" cy="1906352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29F9E2F7-EF58-54D1-E4F8-4F81B91CD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11" y="3450172"/>
            <a:ext cx="5503199" cy="2234612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CEF8FB80-3C57-6442-FCE6-CA478E696B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8781" y="3429000"/>
            <a:ext cx="5259191" cy="2276956"/>
          </a:xfrm>
          <a:prstGeom prst="rect">
            <a:avLst/>
          </a:prstGeom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60B7F446-D451-2906-C0B7-B4A3C9011DBC}"/>
              </a:ext>
            </a:extLst>
          </p:cNvPr>
          <p:cNvSpPr txBox="1">
            <a:spLocks/>
          </p:cNvSpPr>
          <p:nvPr/>
        </p:nvSpPr>
        <p:spPr>
          <a:xfrm>
            <a:off x="646814" y="6585050"/>
            <a:ext cx="9911316" cy="72373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rgbClr val="0948CB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831788-7153-0A35-7AA8-909225FD136D}"/>
              </a:ext>
            </a:extLst>
          </p:cNvPr>
          <p:cNvSpPr txBox="1">
            <a:spLocks/>
          </p:cNvSpPr>
          <p:nvPr/>
        </p:nvSpPr>
        <p:spPr>
          <a:xfrm>
            <a:off x="838200" y="5848559"/>
            <a:ext cx="10515600" cy="9220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rgbClr val="0948CB"/>
                </a:solidFill>
              </a:rPr>
              <a:t>https://github.com/J-CECI/FINAL.md/blob/main/WEEK%203%20DASH_APP.py</a:t>
            </a:r>
            <a:endParaRPr lang="en-US" sz="1800" dirty="0">
              <a:solidFill>
                <a:srgbClr val="094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5053819" cy="24933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of Launches CCAFS SLC 40 are significantly higher than launches from other sides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A7548C58-87B4-4061-04FB-F162DE3A1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09" y="1424763"/>
            <a:ext cx="5321263" cy="444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5325989" cy="24065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of Pay Load with lower Mass have been launched from CCAFS SLC 40.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B5489D15-F61E-E151-62C2-E5986E6FA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67" y="1650832"/>
            <a:ext cx="4895444" cy="339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65124" y="1837566"/>
            <a:ext cx="566268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bar charts the orbit types         ES-L1,GEO,HEO,SSO have the highest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0BCA581B-DD41-0E96-2608-3E839C008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727" y="1637282"/>
            <a:ext cx="5469455" cy="358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6094" y="1679853"/>
            <a:ext cx="6098622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graph we can observe the shifting to VLEO launches in recent year.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F25E4ED7-36BD-A35C-FF9B-2AB6B9CA3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776" y="1679853"/>
            <a:ext cx="4284146" cy="318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57400"/>
            <a:ext cx="552446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significant trend are: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correlation between ISS  and Payload at the range 2000, and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correlation between GTO and the range of 4000-8000.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6FCEDD2C-8472-4643-26FE-E1F997B3B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315" y="1604620"/>
            <a:ext cx="5435321" cy="39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46076" y="2069757"/>
            <a:ext cx="5438036" cy="34166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from 2013 despite same fluctuations followed an upward trend.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12E68EE2-D768-CBA9-18D7-6440A7418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721017"/>
            <a:ext cx="5818114" cy="367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B0FD40AD-FC94-586E-9FC6-39E28B15354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22A70CA8-B63C-E2AC-7295-8032B792F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45" y="2058859"/>
            <a:ext cx="11149628" cy="305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1BD29E5C-C6D9-34A8-6B4D-D7299F2B8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312" y="2337266"/>
            <a:ext cx="7097115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C9F9AD99-6236-1FA5-220A-7B56C3A3FA7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40131" y="1825625"/>
            <a:ext cx="9745589" cy="43513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39167FA3-CC39-5E5F-606D-CCB79CC1B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232476"/>
            <a:ext cx="7792537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46C8EC3F-FF4F-98BE-811E-2FF07B3AB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08" y="1876208"/>
            <a:ext cx="10993384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BC431486-EB82-13D1-0F32-28B840E1A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8" y="2257261"/>
            <a:ext cx="9907383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BA174631-4CFB-DB4A-E2AB-B29AED4A4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54938"/>
            <a:ext cx="10388859" cy="497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669312"/>
            <a:ext cx="10758382" cy="2750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0" i="0" dirty="0">
                <a:solidFill>
                  <a:schemeClr val="tx1"/>
                </a:solidFill>
                <a:effectLst/>
                <a:latin typeface="-apple-system"/>
              </a:rPr>
              <a:t>SpaceX advertises Falcon 9 rocket launches on its website with a cost of 62 million dollars;  other providers cost upward of 165 million dollars each, much of the savings is because SpaceX can reuse the first stage. </a:t>
            </a:r>
            <a:endParaRPr lang="en-US" sz="2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-apple-system"/>
              </a:rPr>
              <a:t>The 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-apple-system"/>
              </a:rPr>
              <a:t>project task is to predict if the Falcon 9 first stage will land successfully.</a:t>
            </a:r>
            <a:endParaRPr lang="en-US" sz="2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101D23E3-0E23-8E3C-E55D-5773F334D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25" y="2589160"/>
            <a:ext cx="11457972" cy="231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A7E9BBC7-E1B9-9A49-3879-596AC64BC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61" y="1594833"/>
            <a:ext cx="11285611" cy="398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latin typeface="-apple-system"/>
              </a:rPr>
              <a:t>A</a:t>
            </a:r>
            <a:r>
              <a:rPr lang="en-US" b="0" i="0" dirty="0">
                <a:effectLst/>
                <a:latin typeface="-apple-system"/>
              </a:rPr>
              <a:t>ll launch sites on a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E157D671-E1B0-2B25-B39A-C094C7345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57" y="1674235"/>
            <a:ext cx="77302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latin typeface="-apple-system"/>
              </a:rPr>
              <a:t>S</a:t>
            </a:r>
            <a:r>
              <a:rPr lang="en-US" b="0" i="0" dirty="0">
                <a:effectLst/>
                <a:latin typeface="-apple-system"/>
              </a:rPr>
              <a:t>uccess/failed launches for each site on the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5AF876F4-5F03-77A7-EC14-70515C4C6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05" y="1458045"/>
            <a:ext cx="8527311" cy="49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0" i="0" dirty="0">
                <a:effectLst/>
                <a:latin typeface="-apple-system"/>
              </a:rPr>
              <a:t>Calculate the distances between a launch site to its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369B788E-D34B-A71B-CE2A-DDD9561E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34" y="1658995"/>
            <a:ext cx="8202289" cy="476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Θέση περιεχομένου 3">
            <a:extLst>
              <a:ext uri="{FF2B5EF4-FFF2-40B4-BE49-F238E27FC236}">
                <a16:creationId xmlns:a16="http://schemas.microsoft.com/office/drawing/2014/main" id="{D44838E6-D88D-5D69-8CBA-734A61481D7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078356" y="1708667"/>
            <a:ext cx="8788660" cy="29802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all sites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pic>
        <p:nvPicPr>
          <p:cNvPr id="4" name="Θέση περιεχομένου 3">
            <a:extLst>
              <a:ext uri="{FF2B5EF4-FFF2-40B4-BE49-F238E27FC236}">
                <a16:creationId xmlns:a16="http://schemas.microsoft.com/office/drawing/2014/main" id="{289AD0AF-6008-C4DA-1F4A-57680E09577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1" y="1655504"/>
            <a:ext cx="6017647" cy="28527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by site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7595E5F5-C1EE-B361-9CAF-92F2D5893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8" y="1422371"/>
            <a:ext cx="5578548" cy="2907472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5650470-CC6B-D761-8506-90B52D81C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66" y="1507431"/>
            <a:ext cx="5735416" cy="290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3119BF8-C15D-09CD-FA47-1F9D09D4A429}"/>
              </a:ext>
            </a:extLst>
          </p:cNvPr>
          <p:cNvSpPr txBox="1">
            <a:spLocks/>
          </p:cNvSpPr>
          <p:nvPr/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logreg_cv.score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X_test,Y_test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:  0.833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 :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Knn_cv.score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X_test,Y_test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 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svm_cv.score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X_test,Y_test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 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tree_cv.score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X_test,Y_test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0948CB"/>
                </a:solidFill>
                <a:latin typeface="Abadi" panose="020B0604020104020204" pitchFamily="34" charset="0"/>
              </a:rPr>
              <a:t>https://github.com/J-CECI/FINAL.md/blob/main/WEEK%204%20ML.ipynb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51412B1-409E-327E-365C-3CA8D098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72" y="1711842"/>
            <a:ext cx="3782968" cy="31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SpaceX Rest API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Checking for null values and irrelevant 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Linear regression , k-nearest neighbors, Support vector machine Decision tree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br>
              <a:rPr lang="en-US" sz="5400" dirty="0"/>
            </a:br>
            <a:endParaRPr lang="en-US" sz="7200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9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9601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SpaceX launch data that is gathered from SpaceX REST API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kern="0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SpaceX REST API endpoints, or URL, starts with api.spacexdata.com/v4/.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kern="0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columns from data frame  who will work for learning about launches are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rocket, </a:t>
            </a:r>
            <a:r>
              <a:rPr lang="en-US" sz="1500" b="0" i="0" dirty="0">
                <a:effectLst/>
                <a:latin typeface="-apple-system"/>
              </a:rPr>
              <a:t>we would like to learn the booster name</a:t>
            </a:r>
            <a:endParaRPr lang="en-US" sz="1500" kern="0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5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payloads,</a:t>
            </a:r>
            <a:r>
              <a:rPr lang="en-US" sz="1500" b="0" i="0" dirty="0">
                <a:effectLst/>
                <a:latin typeface="-apple-system"/>
              </a:rPr>
              <a:t> we would like to learn the mass of the payload and the orbit that it is going to</a:t>
            </a:r>
            <a:endParaRPr lang="en-US" sz="1500" kern="0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500" kern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lauchpad</a:t>
            </a:r>
            <a:r>
              <a:rPr lang="en-US" sz="15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b="0" i="0" dirty="0">
                <a:effectLst/>
                <a:latin typeface="-apple-system"/>
              </a:rPr>
              <a:t>we would like to know the name of the launch site being used, the longitude, and the latitude.</a:t>
            </a:r>
            <a:endParaRPr lang="en-US" sz="1500" kern="0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5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cores,</a:t>
            </a:r>
            <a:r>
              <a:rPr lang="en-US" sz="1500" b="0" i="0" dirty="0">
                <a:effectLst/>
                <a:latin typeface="-apple-system"/>
              </a:rPr>
              <a:t> we would like to learn the outcome of the landing, the type of the landing, number of flights with that core, whether </a:t>
            </a:r>
            <a:r>
              <a:rPr lang="en-US" sz="1500" b="0" i="0" dirty="0" err="1">
                <a:effectLst/>
                <a:latin typeface="-apple-system"/>
              </a:rPr>
              <a:t>gridfins</a:t>
            </a:r>
            <a:r>
              <a:rPr lang="en-US" sz="1500" b="0" i="0" dirty="0">
                <a:effectLst/>
                <a:latin typeface="-apple-system"/>
              </a:rPr>
              <a:t> were used, whether the core is reused, whether legs were used, the landing pad used, the block of the core which is a number used to </a:t>
            </a:r>
            <a:r>
              <a:rPr lang="en-US" sz="1500" b="0" i="0" dirty="0" err="1">
                <a:effectLst/>
                <a:latin typeface="-apple-system"/>
              </a:rPr>
              <a:t>seperate</a:t>
            </a:r>
            <a:r>
              <a:rPr lang="en-US" sz="1500" b="0" i="0" dirty="0">
                <a:effectLst/>
                <a:latin typeface="-apple-system"/>
              </a:rPr>
              <a:t> version of cores, the number of times this specific core has been reused, and the serial of the core.</a:t>
            </a:r>
            <a:endParaRPr lang="el-GR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kern="0" dirty="0">
              <a:solidFill>
                <a:srgbClr val="333333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1" name="Βέλος: Δεξιό 10">
            <a:extLst>
              <a:ext uri="{FF2B5EF4-FFF2-40B4-BE49-F238E27FC236}">
                <a16:creationId xmlns:a16="http://schemas.microsoft.com/office/drawing/2014/main" id="{746E815E-007A-3B78-ED55-58351AFDEBFD}"/>
              </a:ext>
            </a:extLst>
          </p:cNvPr>
          <p:cNvSpPr/>
          <p:nvPr/>
        </p:nvSpPr>
        <p:spPr>
          <a:xfrm flipV="1">
            <a:off x="6563279" y="4820065"/>
            <a:ext cx="371475" cy="35242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l-GR" dirty="0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8F22FBB0-32A4-8D6E-B1E0-4F7D3C8F2409}"/>
              </a:ext>
            </a:extLst>
          </p:cNvPr>
          <p:cNvSpPr/>
          <p:nvPr/>
        </p:nvSpPr>
        <p:spPr>
          <a:xfrm>
            <a:off x="7021782" y="4359349"/>
            <a:ext cx="1279161" cy="10026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Normalize data into csv file</a:t>
            </a:r>
            <a:endParaRPr lang="el-GR" sz="1400" dirty="0"/>
          </a:p>
        </p:txBody>
      </p:sp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461BC5CD-3ACD-7E15-3A34-3BBB8D278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9683" y="4820065"/>
            <a:ext cx="390178" cy="384081"/>
          </a:xfrm>
          <a:prstGeom prst="rect">
            <a:avLst/>
          </a:prstGeom>
        </p:spPr>
      </p:pic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3A2783E4-5236-34D8-5A20-ADEFE55C1871}"/>
              </a:ext>
            </a:extLst>
          </p:cNvPr>
          <p:cNvSpPr/>
          <p:nvPr/>
        </p:nvSpPr>
        <p:spPr>
          <a:xfrm>
            <a:off x="9011238" y="4359350"/>
            <a:ext cx="1553951" cy="10026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Ready for data consolidation and wrangling</a:t>
            </a:r>
            <a:endParaRPr lang="el-GR" sz="1400" dirty="0"/>
          </a:p>
        </p:txBody>
      </p:sp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1CFEDEDB-6992-4DB3-E6FF-D74752B195FA}"/>
              </a:ext>
            </a:extLst>
          </p:cNvPr>
          <p:cNvSpPr/>
          <p:nvPr/>
        </p:nvSpPr>
        <p:spPr>
          <a:xfrm>
            <a:off x="5062115" y="4359351"/>
            <a:ext cx="1501164" cy="9963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Return SpaceX in JSON</a:t>
            </a:r>
            <a:endParaRPr lang="el-GR" sz="1400" dirty="0"/>
          </a:p>
        </p:txBody>
      </p:sp>
      <p:sp>
        <p:nvSpPr>
          <p:cNvPr id="19" name="Ορθογώνιο 18">
            <a:extLst>
              <a:ext uri="{FF2B5EF4-FFF2-40B4-BE49-F238E27FC236}">
                <a16:creationId xmlns:a16="http://schemas.microsoft.com/office/drawing/2014/main" id="{257C3034-C28A-AC71-B60B-F71C14626144}"/>
              </a:ext>
            </a:extLst>
          </p:cNvPr>
          <p:cNvSpPr/>
          <p:nvPr/>
        </p:nvSpPr>
        <p:spPr>
          <a:xfrm>
            <a:off x="2892893" y="4359351"/>
            <a:ext cx="1426256" cy="996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SpaceX REST API</a:t>
            </a:r>
            <a:endParaRPr lang="el-GR" sz="1400" dirty="0"/>
          </a:p>
        </p:txBody>
      </p:sp>
      <p:sp>
        <p:nvSpPr>
          <p:cNvPr id="21" name="Βέλος: Δεξιό 20">
            <a:extLst>
              <a:ext uri="{FF2B5EF4-FFF2-40B4-BE49-F238E27FC236}">
                <a16:creationId xmlns:a16="http://schemas.microsoft.com/office/drawing/2014/main" id="{A2C13219-7140-BB2B-340E-0A14DF17C17A}"/>
              </a:ext>
            </a:extLst>
          </p:cNvPr>
          <p:cNvSpPr/>
          <p:nvPr/>
        </p:nvSpPr>
        <p:spPr>
          <a:xfrm flipV="1">
            <a:off x="4406177" y="4820065"/>
            <a:ext cx="371475" cy="35242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838200" y="372196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8F5C07E-1FC3-636B-B4BB-8AAF05D7A918}"/>
              </a:ext>
            </a:extLst>
          </p:cNvPr>
          <p:cNvSpPr txBox="1">
            <a:spLocks/>
          </p:cNvSpPr>
          <p:nvPr/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collection with SpaceX API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948CB"/>
                </a:solidFill>
              </a:rPr>
              <a:t>https://github.com/J-CECI/FINAL.md/blob/main/WEEK%201-%20API.ipynb</a:t>
            </a:r>
          </a:p>
        </p:txBody>
      </p:sp>
    </p:spTree>
    <p:extLst>
      <p:ext uri="{BB962C8B-B14F-4D97-AF65-F5344CB8AC3E}">
        <p14:creationId xmlns:p14="http://schemas.microsoft.com/office/powerpoint/2010/main" val="246729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0309" y="1910877"/>
            <a:ext cx="10022368" cy="4070634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838200" y="372196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5B28622A-0255-967E-64E1-3BDA1BAA0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6" y="1633809"/>
            <a:ext cx="5511727" cy="691193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79F6624B-B244-36E4-DB35-9FE3055B7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57" y="2566069"/>
            <a:ext cx="5563830" cy="1689192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720D0A14-2696-3789-0201-6C3DEA351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309" y="4590578"/>
            <a:ext cx="5511727" cy="1707721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8258675E-25F6-6146-3E1F-58BD3662B6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7581" y="1633809"/>
            <a:ext cx="4562744" cy="3421072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76FB8183-F5A8-FC09-2BFF-7D09EC6ADC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4139" y="5162058"/>
            <a:ext cx="5267583" cy="71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we check for null values.</a:t>
            </a:r>
          </a:p>
          <a:p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second stage 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Calculate the number of launches on each site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Calculate the number and </a:t>
            </a:r>
            <a:r>
              <a:rPr lang="en-US" sz="1600" dirty="0" err="1"/>
              <a:t>occurence</a:t>
            </a:r>
            <a:r>
              <a:rPr lang="en-US" sz="1600" dirty="0"/>
              <a:t> of each orbit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Calculate the number and </a:t>
            </a:r>
            <a:r>
              <a:rPr lang="en-US" sz="1600" dirty="0" err="1"/>
              <a:t>occurence</a:t>
            </a:r>
            <a:r>
              <a:rPr lang="en-US" sz="1600" dirty="0"/>
              <a:t> of mission outcome per orbit type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 Create a landing outcome label from Outcome column</a:t>
            </a:r>
          </a:p>
          <a:p>
            <a:r>
              <a:rPr lang="en-US" sz="1600" b="1" dirty="0"/>
              <a:t>After that we handle null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700" dirty="0">
                <a:solidFill>
                  <a:srgbClr val="0948CB"/>
                </a:solidFill>
              </a:rPr>
              <a:t>https://github.com/J-CECI/FINAL.md/blob/main/WEEK%201%20-Data%20Wrangling.ipynb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1688</TotalTime>
  <Words>1212</Words>
  <Application>Microsoft Office PowerPoint</Application>
  <PresentationFormat>Ευρεία οθόνη</PresentationFormat>
  <Paragraphs>175</Paragraphs>
  <Slides>44</Slides>
  <Notes>8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10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44</vt:i4>
      </vt:variant>
    </vt:vector>
  </HeadingPairs>
  <TitlesOfParts>
    <vt:vector size="55" baseType="lpstr">
      <vt:lpstr>Abadi</vt:lpstr>
      <vt:lpstr>-apple-system</vt:lpstr>
      <vt:lpstr>Arial</vt:lpstr>
      <vt:lpstr>Calibri</vt:lpstr>
      <vt:lpstr>Calibri Light</vt:lpstr>
      <vt:lpstr>IBM Plex Mono SemiBold</vt:lpstr>
      <vt:lpstr>IBM Plex Mono Text</vt:lpstr>
      <vt:lpstr>inherit</vt:lpstr>
      <vt:lpstr>Linux Libertine</vt:lpstr>
      <vt:lpstr>Wingdings</vt:lpstr>
      <vt:lpstr>Custom Design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s6160095@aueb.gr</cp:lastModifiedBy>
  <cp:revision>240</cp:revision>
  <dcterms:created xsi:type="dcterms:W3CDTF">2021-04-29T18:58:34Z</dcterms:created>
  <dcterms:modified xsi:type="dcterms:W3CDTF">2023-08-26T13:10:14Z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